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17.jpeg" ContentType="image/jpeg"/>
  <Override PartName="/ppt/media/image3.png" ContentType="image/png"/>
  <Override PartName="/ppt/media/image1.jpeg" ContentType="image/jpeg"/>
  <Override PartName="/ppt/media/image2.png" ContentType="image/png"/>
  <Override PartName="/ppt/media/image4.jpeg" ContentType="image/jpeg"/>
  <Override PartName="/ppt/media/image5.png" ContentType="image/png"/>
  <Override PartName="/ppt/media/image6.png" ContentType="image/png"/>
  <Override PartName="/ppt/media/image9.png" ContentType="image/png"/>
  <Override PartName="/ppt/media/image7.jpeg" ContentType="image/jpeg"/>
  <Override PartName="/ppt/media/image8.png" ContentType="image/png"/>
  <Override PartName="/ppt/media/image10.jpeg" ContentType="image/jpeg"/>
  <Override PartName="/ppt/media/image11.png" ContentType="image/png"/>
  <Override PartName="/ppt/media/image18.jpeg" ContentType="image/jpeg"/>
  <Override PartName="/ppt/media/image12.png" ContentType="image/png"/>
  <Override PartName="/ppt/media/image13.jpeg" ContentType="image/jpeg"/>
  <Override PartName="/ppt/media/image29.png" ContentType="image/png"/>
  <Override PartName="/ppt/media/image14.jpeg" ContentType="image/jpeg"/>
  <Override PartName="/ppt/media/image15.jpeg" ContentType="image/jpeg"/>
  <Override PartName="/ppt/media/image16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png" ContentType="image/png"/>
  <Override PartName="/ppt/media/image24.png" ContentType="image/pn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las notas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s-A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&lt;encabezamiento&gt;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s-A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&lt;fecha/hora&gt;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s-A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 de página&gt;</a:t>
            </a:r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D8A0920D-CAB9-45F3-9585-98B8F4E93E00}" type="slidenum">
              <a:rPr b="0" lang="es-A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&lt;número&gt;</a:t>
            </a:fld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2"/>
          <p:cNvSpPr/>
          <p:nvPr/>
        </p:nvSpPr>
        <p:spPr>
          <a:xfrm>
            <a:off x="3884760" y="8685360"/>
            <a:ext cx="2971440" cy="456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CustomShape 2"/>
          <p:cNvSpPr/>
          <p:nvPr/>
        </p:nvSpPr>
        <p:spPr>
          <a:xfrm>
            <a:off x="3884760" y="8685360"/>
            <a:ext cx="2971440" cy="456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2"/>
          <p:cNvSpPr/>
          <p:nvPr/>
        </p:nvSpPr>
        <p:spPr>
          <a:xfrm>
            <a:off x="3884760" y="8685360"/>
            <a:ext cx="2971440" cy="456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2"/>
          <p:cNvSpPr/>
          <p:nvPr/>
        </p:nvSpPr>
        <p:spPr>
          <a:xfrm>
            <a:off x="3884760" y="8685360"/>
            <a:ext cx="2971440" cy="456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CustomShape 2"/>
          <p:cNvSpPr/>
          <p:nvPr/>
        </p:nvSpPr>
        <p:spPr>
          <a:xfrm>
            <a:off x="3884760" y="8685360"/>
            <a:ext cx="2971440" cy="456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2"/>
          <p:cNvSpPr/>
          <p:nvPr/>
        </p:nvSpPr>
        <p:spPr>
          <a:xfrm>
            <a:off x="3884760" y="8685360"/>
            <a:ext cx="2971440" cy="456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5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480" cy="475920"/>
          </a:xfrm>
          <a:prstGeom prst="rect">
            <a:avLst/>
          </a:prstGeom>
        </p:spPr>
        <p:txBody>
          <a:bodyPr lIns="90000" rIns="90000" tIns="46800" bIns="46800"/>
          <a:p>
            <a:endParaRPr b="0" lang="es-A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360" cy="475920"/>
          </a:xfrm>
          <a:prstGeom prst="rect">
            <a:avLst/>
          </a:prstGeom>
        </p:spPr>
        <p:txBody>
          <a:bodyPr lIns="90000" rIns="90000" tIns="46800" bIns="46800"/>
          <a:p>
            <a:endParaRPr b="0" lang="es-A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360" cy="475920"/>
          </a:xfrm>
          <a:prstGeom prst="rect">
            <a:avLst/>
          </a:prstGeom>
        </p:spPr>
        <p:txBody>
          <a:bodyPr lIns="90000" rIns="90000" tIns="46800" bIns="46800"/>
          <a:p>
            <a:pPr algn="r">
              <a:lnSpc>
                <a:spcPct val="100000"/>
              </a:lnSpc>
            </a:pPr>
            <a:fld id="{F756F10C-9F2E-457F-9A24-711007B8C840}" type="slidenum">
              <a:rPr b="0" lang="es-A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&lt;número&gt;</a:t>
            </a:fld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del texto de título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Pulse para editar el formato de esquema del texto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480" cy="475920"/>
          </a:xfrm>
          <a:prstGeom prst="rect">
            <a:avLst/>
          </a:prstGeom>
        </p:spPr>
        <p:txBody>
          <a:bodyPr lIns="90000" rIns="90000" tIns="46800" bIns="46800"/>
          <a:p>
            <a:endParaRPr b="0" lang="es-A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360" cy="475920"/>
          </a:xfrm>
          <a:prstGeom prst="rect">
            <a:avLst/>
          </a:prstGeom>
        </p:spPr>
        <p:txBody>
          <a:bodyPr lIns="90000" rIns="90000" tIns="46800" bIns="46800"/>
          <a:p>
            <a:endParaRPr b="0" lang="es-A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360" cy="475920"/>
          </a:xfrm>
          <a:prstGeom prst="rect">
            <a:avLst/>
          </a:prstGeom>
        </p:spPr>
        <p:txBody>
          <a:bodyPr lIns="90000" rIns="90000" tIns="46800" bIns="46800"/>
          <a:p>
            <a:pPr algn="r">
              <a:lnSpc>
                <a:spcPct val="100000"/>
              </a:lnSpc>
            </a:pPr>
            <a:fld id="{C6F6861F-E0A1-4671-BD38-E81DBED548B8}" type="slidenum">
              <a:rPr b="0" lang="es-A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&lt;número&gt;</a:t>
            </a:fld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del texto de título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Pulse para editar el formato de esquema del texto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480" cy="475920"/>
          </a:xfrm>
          <a:prstGeom prst="rect">
            <a:avLst/>
          </a:prstGeom>
        </p:spPr>
        <p:txBody>
          <a:bodyPr lIns="90000" rIns="90000" tIns="46800" bIns="46800"/>
          <a:p>
            <a:endParaRPr b="0" lang="es-A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360" cy="475920"/>
          </a:xfrm>
          <a:prstGeom prst="rect">
            <a:avLst/>
          </a:prstGeom>
        </p:spPr>
        <p:txBody>
          <a:bodyPr lIns="90000" rIns="90000" tIns="46800" bIns="46800"/>
          <a:p>
            <a:endParaRPr b="0" lang="es-A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360" cy="475920"/>
          </a:xfrm>
          <a:prstGeom prst="rect">
            <a:avLst/>
          </a:prstGeom>
        </p:spPr>
        <p:txBody>
          <a:bodyPr lIns="90000" rIns="90000" tIns="46800" bIns="46800"/>
          <a:p>
            <a:pPr algn="r">
              <a:lnSpc>
                <a:spcPct val="100000"/>
              </a:lnSpc>
            </a:pPr>
            <a:fld id="{04B4730E-4859-4E2E-9238-E294A77C8541}" type="slidenum">
              <a:rPr b="0" lang="es-A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&lt;número&gt;</a:t>
            </a:fld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del texto de título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Pulse para editar el formato de esquema del texto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480" cy="475920"/>
          </a:xfrm>
          <a:prstGeom prst="rect">
            <a:avLst/>
          </a:prstGeom>
        </p:spPr>
        <p:txBody>
          <a:bodyPr lIns="90000" rIns="90000" tIns="46800" bIns="46800"/>
          <a:p>
            <a:endParaRPr b="0" lang="es-A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360" cy="475920"/>
          </a:xfrm>
          <a:prstGeom prst="rect">
            <a:avLst/>
          </a:prstGeom>
        </p:spPr>
        <p:txBody>
          <a:bodyPr lIns="90000" rIns="90000" tIns="46800" bIns="46800"/>
          <a:p>
            <a:endParaRPr b="0" lang="es-A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360" cy="475920"/>
          </a:xfrm>
          <a:prstGeom prst="rect">
            <a:avLst/>
          </a:prstGeom>
        </p:spPr>
        <p:txBody>
          <a:bodyPr lIns="90000" rIns="90000" tIns="46800" bIns="46800"/>
          <a:p>
            <a:pPr algn="r">
              <a:lnSpc>
                <a:spcPct val="100000"/>
              </a:lnSpc>
            </a:pPr>
            <a:fld id="{14799BE3-E29A-4EDC-90FA-102C106180B0}" type="slidenum">
              <a:rPr b="0" lang="es-A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&lt;número&gt;</a:t>
            </a:fld>
            <a:endParaRPr b="0" lang="es-A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del texto de título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Pulse para editar el formato de esquema del texto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</a:t>
            </a:r>
            <a:endParaRPr b="0" lang="es-A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hyperlink" Target="mailto:gipefo@gmail.com" TargetMode="External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971640" y="1772640"/>
            <a:ext cx="7772040" cy="2880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s-A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
</a:t>
            </a:r>
            <a:r>
              <a:rPr b="1" lang="es-A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HACIA UNA COMUNIDAD DE SABERES EN EDUCACIÓN FÍSICA Y PEDAGOGÍA SOCIAL</a:t>
            </a:r>
            <a:r>
              <a:rPr b="1" lang="es-A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
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467640" y="764640"/>
            <a:ext cx="8496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A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s-A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ISFD Nº 47 – PROFESORADO EN EDUCACIÓN FÍSICA - OLAVARRÍA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3" name="Picture 2" descr=""/>
          <p:cNvPicPr/>
          <p:nvPr/>
        </p:nvPicPr>
        <p:blipFill>
          <a:blip r:embed="rId1"/>
          <a:stretch/>
        </p:blipFill>
        <p:spPr>
          <a:xfrm>
            <a:off x="3996000" y="6014880"/>
            <a:ext cx="647640" cy="555840"/>
          </a:xfrm>
          <a:prstGeom prst="rect">
            <a:avLst/>
          </a:prstGeom>
          <a:ln>
            <a:noFill/>
          </a:ln>
        </p:spPr>
      </p:pic>
      <p:pic>
        <p:nvPicPr>
          <p:cNvPr id="164" name="Picture 2" descr=""/>
          <p:cNvPicPr/>
          <p:nvPr/>
        </p:nvPicPr>
        <p:blipFill>
          <a:blip r:embed="rId2"/>
          <a:stretch/>
        </p:blipFill>
        <p:spPr>
          <a:xfrm>
            <a:off x="3492000" y="4653000"/>
            <a:ext cx="2045160" cy="1872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6553080" y="6245280"/>
            <a:ext cx="2133360" cy="475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2"/>
          <p:cNvSpPr/>
          <p:nvPr/>
        </p:nvSpPr>
        <p:spPr>
          <a:xfrm>
            <a:off x="7596360" y="4508640"/>
            <a:ext cx="1296360" cy="215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CustomShape 3"/>
          <p:cNvSpPr/>
          <p:nvPr/>
        </p:nvSpPr>
        <p:spPr>
          <a:xfrm>
            <a:off x="395640" y="476640"/>
            <a:ext cx="8136720" cy="4782600"/>
          </a:xfrm>
          <a:prstGeom prst="rect">
            <a:avLst/>
          </a:prstGeom>
          <a:solidFill>
            <a:srgbClr val="00b0f0"/>
          </a:solidFill>
          <a:ln>
            <a:solidFill>
              <a:srgbClr val="fc9d1d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AR" sz="2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“</a:t>
            </a:r>
            <a:r>
              <a:rPr b="1" lang="es-AR" sz="2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Lucida Calligraphy"/>
              </a:rPr>
              <a:t>Las experiencias, no se compran, ni se venden, por lo tanto somos dueños de un tesoro”…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AR" sz="2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Lucida Calligraphy"/>
              </a:rPr>
              <a:t>“</a:t>
            </a:r>
            <a:r>
              <a:rPr b="1" lang="es-AR" sz="2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Lucida Calligraphy"/>
              </a:rPr>
              <a:t>Fue una practica constructiva, tanto 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AR" sz="2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Lucida Calligraphy"/>
              </a:rPr>
              <a:t> </a:t>
            </a:r>
            <a:r>
              <a:rPr b="1" lang="es-AR" sz="2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Lucida Calligraphy"/>
              </a:rPr>
              <a:t>para aprender como para enseñar” …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AR" sz="2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Lucida Calligraphy"/>
              </a:rPr>
              <a:t>“</a:t>
            </a:r>
            <a:r>
              <a:rPr b="1" lang="es-AR" sz="2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Lucida Calligraphy"/>
              </a:rPr>
              <a:t>Descubrimos, que detrás del muro, también existen personas, con sentimientos, rencores y ganas de aprender”…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AR" sz="2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Lucida Calligraphy"/>
              </a:rPr>
              <a:t>“</a:t>
            </a:r>
            <a:r>
              <a:rPr b="1" lang="es-AR" sz="2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Lucida Calligraphy"/>
              </a:rPr>
              <a:t>Lograr liberar el cuerpo, en un contexto  donde la mirada es el arma mas fuerte,  un logro, que dejó mucha satisfacción en nosotros</a:t>
            </a:r>
            <a:r>
              <a:rPr b="1" lang="es-A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Calligraphy"/>
              </a:rPr>
              <a:t>”…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3" name="Picture 2" descr=""/>
          <p:cNvPicPr/>
          <p:nvPr/>
        </p:nvPicPr>
        <p:blipFill>
          <a:blip r:embed="rId1"/>
          <a:stretch/>
        </p:blipFill>
        <p:spPr>
          <a:xfrm>
            <a:off x="3996000" y="6014880"/>
            <a:ext cx="647640" cy="555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8" dur="indefinite" restart="never" nodeType="tmRoot">
          <p:childTnLst>
            <p:seq>
              <p:cTn id="69" dur="indefinite" nodeType="mainSeq">
                <p:childTnLst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1619640" y="1124640"/>
            <a:ext cx="5328360" cy="13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A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GRACIAS: ISFD Nº 47 Olavarría 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5" name="Picture 4" descr=""/>
          <p:cNvPicPr/>
          <p:nvPr/>
        </p:nvPicPr>
        <p:blipFill>
          <a:blip r:embed="rId1"/>
          <a:stretch/>
        </p:blipFill>
        <p:spPr>
          <a:xfrm>
            <a:off x="467640" y="2903400"/>
            <a:ext cx="2664000" cy="2293200"/>
          </a:xfrm>
          <a:prstGeom prst="rect">
            <a:avLst/>
          </a:prstGeom>
          <a:ln>
            <a:noFill/>
          </a:ln>
        </p:spPr>
      </p:pic>
      <p:sp>
        <p:nvSpPr>
          <p:cNvPr id="206" name="CustomShape 2"/>
          <p:cNvSpPr/>
          <p:nvPr/>
        </p:nvSpPr>
        <p:spPr>
          <a:xfrm>
            <a:off x="3492000" y="2709000"/>
            <a:ext cx="5400360" cy="3240000"/>
          </a:xfrm>
          <a:prstGeom prst="rect">
            <a:avLst/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A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Autores: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A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A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Avalo, Carlos Roberto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A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Benítez, Claudio Alberto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 algn="ctr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es-A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Coronel, Gabriel Oscar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AR" sz="2400" spc="-1" strike="noStrike" u="sng">
                <a:solidFill>
                  <a:srgbClr val="d83e2c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gipefo@gmail.com</a:t>
            </a:r>
            <a:r>
              <a:rPr b="1" lang="es-A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539640" y="404640"/>
            <a:ext cx="8064360" cy="5616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1" lang="es-A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UNA EXPERIENCIA EN EL MARCO DE LOS PROYECTOS DE MEJORA INSTITUCIONALES.</a:t>
            </a:r>
            <a:r>
              <a:rPr b="1" lang="es-A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
</a:t>
            </a:r>
            <a:r>
              <a:rPr b="1" lang="es-A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
</a:t>
            </a:r>
            <a:r>
              <a:rPr b="1" lang="es-A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RECOGE TRABAJOS DE FORMACIÓN INICIAL Y CONTINUA; DE INVESTIGACIÓN Y DE EXTENSIÓN.</a:t>
            </a:r>
            <a:r>
              <a:rPr b="1" lang="es-A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
</a:t>
            </a:r>
            <a:r>
              <a:rPr b="1" lang="es-A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
</a:t>
            </a:r>
            <a:r>
              <a:rPr b="1" lang="es-A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SE PARTE DE CONCEBIR LA DOCENCIA EN UN SENTIDO AMPLIO.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66" name="Picture 2" descr=""/>
          <p:cNvPicPr/>
          <p:nvPr/>
        </p:nvPicPr>
        <p:blipFill>
          <a:blip r:embed="rId1"/>
          <a:stretch/>
        </p:blipFill>
        <p:spPr>
          <a:xfrm>
            <a:off x="3996000" y="6014880"/>
            <a:ext cx="647640" cy="555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1331640" y="2205000"/>
            <a:ext cx="7343280" cy="39207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80000"/>
              </a:lnSpc>
            </a:pP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>
              <a:lnSpc>
                <a:spcPct val="80000"/>
              </a:lnSpc>
            </a:pP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6553080" y="6245280"/>
            <a:ext cx="2133360" cy="475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CustomShape 3"/>
          <p:cNvSpPr/>
          <p:nvPr/>
        </p:nvSpPr>
        <p:spPr>
          <a:xfrm>
            <a:off x="685800" y="836640"/>
            <a:ext cx="7772040" cy="525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A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SE TRABAJA DESDE TRES LINEAMIENTOS BÁSICOS</a:t>
            </a:r>
            <a:r>
              <a:rPr b="0" lang="es-A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: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 </a:t>
            </a:r>
            <a:r>
              <a:rPr b="0" lang="es-A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1</a:t>
            </a:r>
            <a:r>
              <a:rPr b="0" lang="es-A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- </a:t>
            </a:r>
            <a:r>
              <a:rPr b="1" lang="es-A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LAS PRACTICAS DE EF EN EL MARCO DE LA PEDAGOGÍA SOCIAL.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A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    </a:t>
            </a:r>
            <a:r>
              <a:rPr b="1" lang="es-A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2- LA CONSTRUCCIÓN DE ALTERNATIVAS EN LA FORMACIÓN EN RED.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A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3- LA PRODUCCIÓN COOPERATIVA DE CONOCIMIENTOS EN UNA COMUNIDAD DE SABERES.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0" name="Picture 2" descr=""/>
          <p:cNvPicPr/>
          <p:nvPr/>
        </p:nvPicPr>
        <p:blipFill>
          <a:blip r:embed="rId1"/>
          <a:stretch/>
        </p:blipFill>
        <p:spPr>
          <a:xfrm>
            <a:off x="3996000" y="6014880"/>
            <a:ext cx="647640" cy="555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422640" y="548640"/>
            <a:ext cx="850716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90000"/>
              </a:lnSpc>
            </a:pPr>
            <a:r>
              <a:rPr b="1" lang="es-AR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LAS PRACTICAS DE EF EN EL MARCO DE LA PEDAGOGÍA SOCIAL.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es-A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 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452520" y="1373040"/>
            <a:ext cx="8229240" cy="435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1" lang="es-A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- HAY ESPACIOS QUE SE RECONOCEN COMO EDUCATIVOS - DARLES VISIBILIDAD – ASUMIR UN COMPROMISO SOCIAL Y EDUCATIVO CON ELLOS.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es-A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- CONCEPCIÓN AMPLIADA DE PRACTICA PROFESIONAL.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3" name="Picture 2" descr=""/>
          <p:cNvPicPr/>
          <p:nvPr/>
        </p:nvPicPr>
        <p:blipFill>
          <a:blip r:embed="rId1"/>
          <a:stretch/>
        </p:blipFill>
        <p:spPr>
          <a:xfrm>
            <a:off x="3996000" y="6014880"/>
            <a:ext cx="647640" cy="555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427320" y="548640"/>
            <a:ext cx="8229240" cy="86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AR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LA CONSTRUCCIÓN DE ALTERNATIVAS EN LA FORMACIÓN EN RED.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457200" y="1700640"/>
            <a:ext cx="8229240" cy="410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s-A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REDEFINIMOS EL CONCEPTO EDUCACIÓN NO COMO EDUCACIÓN /ESCOLARIZACIÓN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s-A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SE DOCUMENTARON: PROYECTOS; EXPERIENCIAS Y PROGRAMAS EN DIVERSOS CONTEXTOS: INSTITUCIONALIZADOS Y NO INSTITUCIONALIZADOS.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s-A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LOS TRABAJOS INTER - INSTITUCIONALES SUPERAN EL AISLAMIENTO Y LA SOLEDAD.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6" name="Picture 2" descr=""/>
          <p:cNvPicPr/>
          <p:nvPr/>
        </p:nvPicPr>
        <p:blipFill>
          <a:blip r:embed="rId1"/>
          <a:stretch/>
        </p:blipFill>
        <p:spPr>
          <a:xfrm>
            <a:off x="3996000" y="6014880"/>
            <a:ext cx="647640" cy="555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422640" y="548640"/>
            <a:ext cx="850716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90000"/>
              </a:lnSpc>
            </a:pPr>
            <a:r>
              <a:rPr b="1" lang="es-AR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LA PRODUCCIÓN COOPERATIVA DE CONOCIMIENTOS EN UNA COMUNIDAD DE SABERES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es-A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 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611640" y="1338480"/>
            <a:ext cx="8074800" cy="259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>
              <a:lnSpc>
                <a:spcPct val="8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i="1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LA PRODUCCIÓN DE SABERES COMO CONSTRUCCIÓN COLECTIVA DIALÉCTICA.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8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i="1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PRODUCCIÓN REALIZADA POR LOS ALUMNOS EN ESCUCHA DE LOS DIVERSOS SENTIDOS QUE SE LE OTORGAN A LAS PRÁCTICAS. – INVEST. PARTICIPATIVA.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8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i="1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CONSTRUCCIÓN DE UN DISCURSO POLIFÓNICO SOCIOHISTÓRICAMENTE SITUADO.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9" name="Picture 2" descr=""/>
          <p:cNvPicPr/>
          <p:nvPr/>
        </p:nvPicPr>
        <p:blipFill>
          <a:blip r:embed="rId1"/>
          <a:stretch/>
        </p:blipFill>
        <p:spPr>
          <a:xfrm>
            <a:off x="3996000" y="6014880"/>
            <a:ext cx="647640" cy="555840"/>
          </a:xfrm>
          <a:prstGeom prst="rect">
            <a:avLst/>
          </a:prstGeom>
          <a:ln>
            <a:noFill/>
          </a:ln>
        </p:spPr>
      </p:pic>
      <p:pic>
        <p:nvPicPr>
          <p:cNvPr id="180" name="5 Imagen" descr=""/>
          <p:cNvPicPr/>
          <p:nvPr/>
        </p:nvPicPr>
        <p:blipFill>
          <a:blip r:embed="rId2"/>
          <a:stretch/>
        </p:blipFill>
        <p:spPr>
          <a:xfrm>
            <a:off x="5292000" y="3584160"/>
            <a:ext cx="3637440" cy="2430720"/>
          </a:xfrm>
          <a:prstGeom prst="rect">
            <a:avLst/>
          </a:prstGeom>
          <a:ln>
            <a:noFill/>
          </a:ln>
        </p:spPr>
      </p:pic>
      <p:pic>
        <p:nvPicPr>
          <p:cNvPr id="181" name="7 Imagen" descr=""/>
          <p:cNvPicPr/>
          <p:nvPr/>
        </p:nvPicPr>
        <p:blipFill>
          <a:blip r:embed="rId3"/>
          <a:stretch/>
        </p:blipFill>
        <p:spPr>
          <a:xfrm>
            <a:off x="971640" y="3584160"/>
            <a:ext cx="4176000" cy="2364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6553080" y="6245280"/>
            <a:ext cx="2133360" cy="475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TextShape 2"/>
          <p:cNvSpPr txBox="1"/>
          <p:nvPr/>
        </p:nvSpPr>
        <p:spPr>
          <a:xfrm>
            <a:off x="539640" y="549360"/>
            <a:ext cx="8146800" cy="5399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s-AR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DESDE EL HACER Y SABER PRÁCTICO DE LOS ACTORES EN CADA CONTEXTO</a:t>
            </a:r>
            <a:r>
              <a:rPr b="1" lang="es-A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 </a:t>
            </a:r>
            <a:r>
              <a:rPr b="1" lang="es-AR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:</a:t>
            </a:r>
            <a:r>
              <a:rPr b="1" lang="es-AR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
</a:t>
            </a:r>
            <a:r>
              <a:rPr b="1" lang="es-AR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
</a:t>
            </a:r>
            <a:r>
              <a:rPr b="1" lang="es-A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SE PUDO: HACER VISIBLES OTROS MODOS DE ENSEÑAR, DE CONECTARSE CON EL OTRO, DE PRODUCIR CONOCIMIENTO, DE GENERAR PRÁCTICAS EDUCATIVAS INCLUSORAS, DE FAVORECER EL ACCESO A LA CULTURA,  LA PARTICIPACIÓN COMUNITARIA</a:t>
            </a:r>
            <a:r>
              <a:rPr b="1" lang="es-A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.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84" name="Picture 2" descr=""/>
          <p:cNvPicPr/>
          <p:nvPr/>
        </p:nvPicPr>
        <p:blipFill>
          <a:blip r:embed="rId1"/>
          <a:stretch/>
        </p:blipFill>
        <p:spPr>
          <a:xfrm>
            <a:off x="3996000" y="6014880"/>
            <a:ext cx="647640" cy="55584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6553080" y="6245280"/>
            <a:ext cx="2133360" cy="475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TextShape 2"/>
          <p:cNvSpPr txBox="1"/>
          <p:nvPr/>
        </p:nvSpPr>
        <p:spPr>
          <a:xfrm>
            <a:off x="395640" y="692640"/>
            <a:ext cx="8568720" cy="935640"/>
          </a:xfrm>
          <a:prstGeom prst="rect">
            <a:avLst/>
          </a:prstGeom>
          <a:solidFill>
            <a:srgbClr val="eb5605"/>
          </a:solidFill>
          <a:ln w="25560">
            <a:solidFill>
              <a:srgbClr val="ad3f03"/>
            </a:solidFill>
            <a:round/>
          </a:ln>
        </p:spPr>
        <p:txBody>
          <a:bodyPr/>
          <a:p>
            <a:pPr algn="ctr">
              <a:lnSpc>
                <a:spcPct val="150000"/>
              </a:lnSpc>
            </a:pPr>
            <a:r>
              <a:rPr b="1" i="1" lang="es-A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ALGUNAS EXPERIENCIAS Y REFLEXIONES</a:t>
            </a:r>
            <a:endParaRPr b="0" lang="es-A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187" name="Picture 2" descr=""/>
          <p:cNvPicPr/>
          <p:nvPr/>
        </p:nvPicPr>
        <p:blipFill>
          <a:blip r:embed="rId1"/>
          <a:stretch/>
        </p:blipFill>
        <p:spPr>
          <a:xfrm>
            <a:off x="4554720" y="1772640"/>
            <a:ext cx="3528000" cy="2160000"/>
          </a:xfrm>
          <a:prstGeom prst="rect">
            <a:avLst/>
          </a:prstGeom>
          <a:ln>
            <a:noFill/>
          </a:ln>
        </p:spPr>
      </p:pic>
      <p:pic>
        <p:nvPicPr>
          <p:cNvPr id="188" name="Picture 4" descr=""/>
          <p:cNvPicPr/>
          <p:nvPr/>
        </p:nvPicPr>
        <p:blipFill>
          <a:blip r:embed="rId2"/>
          <a:stretch/>
        </p:blipFill>
        <p:spPr>
          <a:xfrm>
            <a:off x="4554720" y="4005000"/>
            <a:ext cx="3528000" cy="1872000"/>
          </a:xfrm>
          <a:prstGeom prst="rect">
            <a:avLst/>
          </a:prstGeom>
          <a:ln>
            <a:noFill/>
          </a:ln>
        </p:spPr>
      </p:pic>
      <p:pic>
        <p:nvPicPr>
          <p:cNvPr id="189" name="Picture 2" descr=""/>
          <p:cNvPicPr/>
          <p:nvPr/>
        </p:nvPicPr>
        <p:blipFill>
          <a:blip r:embed="rId3"/>
          <a:stretch/>
        </p:blipFill>
        <p:spPr>
          <a:xfrm>
            <a:off x="3996000" y="6014880"/>
            <a:ext cx="647640" cy="555840"/>
          </a:xfrm>
          <a:prstGeom prst="rect">
            <a:avLst/>
          </a:prstGeom>
          <a:ln>
            <a:noFill/>
          </a:ln>
        </p:spPr>
      </p:pic>
      <p:sp>
        <p:nvSpPr>
          <p:cNvPr id="190" name="CustomShape 3"/>
          <p:cNvSpPr/>
          <p:nvPr/>
        </p:nvSpPr>
        <p:spPr>
          <a:xfrm>
            <a:off x="693000" y="2828880"/>
            <a:ext cx="3240000" cy="33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A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</a:rPr>
              <a:t>HACIA EL INTERIOR DEL INSTITUTO: LA SITUACIÓN DE REENVIO NOS PERMITE REVISAR Y REDEFINIR EL CAMPO DE LAS PRACTICAS CORPORALES.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agen 5" descr=""/>
          <p:cNvPicPr/>
          <p:nvPr/>
        </p:nvPicPr>
        <p:blipFill>
          <a:blip r:embed="rId1"/>
          <a:stretch/>
        </p:blipFill>
        <p:spPr>
          <a:xfrm>
            <a:off x="251640" y="648000"/>
            <a:ext cx="2553840" cy="1916640"/>
          </a:xfrm>
          <a:prstGeom prst="rect">
            <a:avLst/>
          </a:prstGeom>
          <a:ln w="9360">
            <a:noFill/>
          </a:ln>
        </p:spPr>
      </p:pic>
      <p:pic>
        <p:nvPicPr>
          <p:cNvPr id="192" name="3 Marcador de contenido" descr=""/>
          <p:cNvPicPr/>
          <p:nvPr/>
        </p:nvPicPr>
        <p:blipFill>
          <a:blip r:embed="rId2"/>
          <a:stretch/>
        </p:blipFill>
        <p:spPr>
          <a:xfrm>
            <a:off x="162720" y="2490120"/>
            <a:ext cx="2634120" cy="1944000"/>
          </a:xfrm>
          <a:prstGeom prst="rect">
            <a:avLst/>
          </a:prstGeom>
          <a:ln w="190440">
            <a:solidFill>
              <a:srgbClr val="ffffff"/>
            </a:solidFill>
            <a:round/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93" name="CustomShape 1"/>
          <p:cNvSpPr/>
          <p:nvPr/>
        </p:nvSpPr>
        <p:spPr>
          <a:xfrm>
            <a:off x="2843640" y="404640"/>
            <a:ext cx="3168000" cy="182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Calligraphy"/>
                <a:ea typeface="Microsoft YaHei"/>
              </a:rPr>
              <a:t>“</a:t>
            </a:r>
            <a:r>
              <a:rPr b="1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Calligraphy"/>
                <a:ea typeface="Microsoft YaHei"/>
              </a:rPr>
              <a:t>Hay quienes intervienen para que algo pase, hay quienes observan lo que pasa y hay quienes ni se imaginan lo que está  pasando”</a:t>
            </a:r>
            <a:r>
              <a:rPr b="0" lang="es-A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Calligraphy"/>
                <a:ea typeface="Microsoft YaHei"/>
              </a:rPr>
              <a:t> </a:t>
            </a:r>
            <a:endParaRPr b="0" lang="es-AR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4" name="Picture 9" descr=""/>
          <p:cNvPicPr/>
          <p:nvPr/>
        </p:nvPicPr>
        <p:blipFill>
          <a:blip r:embed="rId3"/>
          <a:stretch/>
        </p:blipFill>
        <p:spPr>
          <a:xfrm>
            <a:off x="5915520" y="3972600"/>
            <a:ext cx="2785320" cy="2088720"/>
          </a:xfrm>
          <a:prstGeom prst="rect">
            <a:avLst/>
          </a:prstGeom>
          <a:ln>
            <a:noFill/>
          </a:ln>
        </p:spPr>
      </p:pic>
      <p:sp>
        <p:nvSpPr>
          <p:cNvPr id="195" name="CustomShape 2"/>
          <p:cNvSpPr/>
          <p:nvPr/>
        </p:nvSpPr>
        <p:spPr>
          <a:xfrm>
            <a:off x="6444360" y="2709000"/>
            <a:ext cx="1727640" cy="107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90000"/>
              </a:lnSpc>
            </a:pPr>
            <a:r>
              <a:rPr b="1" lang="es-A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El rostro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es-A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La mirada</a:t>
            </a:r>
            <a:r>
              <a:rPr b="0" lang="es-A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 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es-A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Las manos</a:t>
            </a:r>
            <a:r>
              <a:rPr b="0" lang="es-A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 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es-A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La postura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6" name="4 Imagen" descr=""/>
          <p:cNvPicPr/>
          <p:nvPr/>
        </p:nvPicPr>
        <p:blipFill>
          <a:blip r:embed="rId4"/>
          <a:stretch/>
        </p:blipFill>
        <p:spPr>
          <a:xfrm>
            <a:off x="5837760" y="418320"/>
            <a:ext cx="3086280" cy="2073960"/>
          </a:xfrm>
          <a:prstGeom prst="rect">
            <a:avLst/>
          </a:prstGeom>
          <a:ln>
            <a:noFill/>
          </a:ln>
        </p:spPr>
      </p:pic>
      <p:pic>
        <p:nvPicPr>
          <p:cNvPr id="197" name="Picture 5" descr=""/>
          <p:cNvPicPr/>
          <p:nvPr/>
        </p:nvPicPr>
        <p:blipFill>
          <a:blip r:embed="rId5"/>
          <a:stretch/>
        </p:blipFill>
        <p:spPr>
          <a:xfrm rot="12000">
            <a:off x="111240" y="1892520"/>
            <a:ext cx="2820600" cy="2082240"/>
          </a:xfrm>
          <a:prstGeom prst="rect">
            <a:avLst/>
          </a:prstGeom>
          <a:ln>
            <a:noFill/>
          </a:ln>
        </p:spPr>
      </p:pic>
      <p:pic>
        <p:nvPicPr>
          <p:cNvPr id="198" name="Picture 7" descr=""/>
          <p:cNvPicPr/>
          <p:nvPr/>
        </p:nvPicPr>
        <p:blipFill>
          <a:blip r:embed="rId6"/>
          <a:stretch/>
        </p:blipFill>
        <p:spPr>
          <a:xfrm>
            <a:off x="2988000" y="2345760"/>
            <a:ext cx="2903040" cy="2088000"/>
          </a:xfrm>
          <a:prstGeom prst="rect">
            <a:avLst/>
          </a:prstGeom>
          <a:ln>
            <a:noFill/>
          </a:ln>
        </p:spPr>
      </p:pic>
      <p:sp>
        <p:nvSpPr>
          <p:cNvPr id="199" name="CustomShape 3"/>
          <p:cNvSpPr/>
          <p:nvPr/>
        </p:nvSpPr>
        <p:spPr>
          <a:xfrm>
            <a:off x="2936520" y="4584240"/>
            <a:ext cx="300564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Calligraphy"/>
              </a:rPr>
              <a:t>“</a:t>
            </a:r>
            <a:r>
              <a:rPr b="1" lang="es-A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Calligraphy"/>
              </a:rPr>
              <a:t>No solo enseñamos y aprendimos, sino que pudimos recuperar valores ocultos de la sociedad”…</a:t>
            </a:r>
            <a:endParaRPr b="0" lang="es-A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9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" dur="8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" dur="8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8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8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" dur="1000"/>
                                        <p:tgtEl>
                                          <p:spTgt spid="195">
                                            <p:txEl>
                                              <p:p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195">
                                            <p:txEl>
                                              <p:p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898" fill="hold"/>
                                        <p:tgtEl>
                                          <p:spTgt spid="195">
                                            <p:txEl>
                                              <p:p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3" dur="1000"/>
                                        <p:tgtEl>
                                          <p:spTgt spid="195">
                                            <p:txEl>
                                              <p:pRg st="1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95">
                                            <p:txEl>
                                              <p:pRg st="1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898" fill="hold"/>
                                        <p:tgtEl>
                                          <p:spTgt spid="195">
                                            <p:txEl>
                                              <p:pRg st="1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1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1" dur="1000"/>
                                        <p:tgtEl>
                                          <p:spTgt spid="195">
                                            <p:txEl>
                                              <p:pRg st="21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195">
                                            <p:txEl>
                                              <p:pRg st="21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898" fill="hold"/>
                                        <p:tgtEl>
                                          <p:spTgt spid="195">
                                            <p:txEl>
                                              <p:pRg st="21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1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1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32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9" dur="1000"/>
                                        <p:tgtEl>
                                          <p:spTgt spid="195">
                                            <p:txEl>
                                              <p:pRg st="32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0" dur="1000" fill="hold"/>
                                        <p:tgtEl>
                                          <p:spTgt spid="195">
                                            <p:txEl>
                                              <p:pRg st="32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898" fill="hold"/>
                                        <p:tgtEl>
                                          <p:spTgt spid="195">
                                            <p:txEl>
                                              <p:pRg st="32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32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out">
                                      <p:cBhvr additive="repl">
                                        <p:cTn id="6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Application>LibreOffice/5.1.2.2$Windows_x86 LibreOffice_project/d3bf12ecb743fc0d20e0be0c58ca359301eb705f</Application>
  <Words>481</Words>
  <Paragraphs>71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2016-07-14T21:29:41Z</dcterms:created>
  <dc:creator>Claudio Alberto Benitez</dc:creator>
  <dc:description/>
  <dc:language>es-AR</dc:language>
  <cp:lastModifiedBy>lolo</cp:lastModifiedBy>
  <dcterms:modified xsi:type="dcterms:W3CDTF">2016-08-05T05:21:14Z</dcterms:modified>
  <cp:revision>30</cp:revision>
  <dc:subject/>
  <dc:title>Diapositiva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10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